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0" r:id="rId12"/>
    <p:sldId id="271" r:id="rId13"/>
    <p:sldId id="266" r:id="rId14"/>
    <p:sldId id="267" r:id="rId15"/>
    <p:sldId id="268" r:id="rId16"/>
    <p:sldId id="269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-126" y="-1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85682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977082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0023644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="" xmlns:p14="http://schemas.microsoft.com/office/powerpoint/2010/main" val="3433494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292462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037964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95058160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4132677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8303599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8591103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4939494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3714720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2561261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16600143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300439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696889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904395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3A5407-2300-4A48-A3B2-89ECFADBE934}" type="datetimeFigureOut">
              <a:rPr lang="zh-CN" altLang="en-US" smtClean="0"/>
              <a:pPr/>
              <a:t>2015/10/22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A45174-4E1D-4D54-B469-3B630EE1E283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22848748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学生使用</a:t>
            </a:r>
            <a:r>
              <a:rPr lang="en-US" altLang="zh-CN" dirty="0" smtClean="0"/>
              <a:t>SPOC</a:t>
            </a:r>
            <a:r>
              <a:rPr lang="zh-CN" altLang="en-US" dirty="0"/>
              <a:t>指导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="" xmlns:p14="http://schemas.microsoft.com/office/powerpoint/2010/main" val="24052373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905000" y="703413"/>
            <a:ext cx="7086600" cy="1293028"/>
          </a:xfrm>
        </p:spPr>
        <p:txBody>
          <a:bodyPr>
            <a:normAutofit/>
          </a:bodyPr>
          <a:lstStyle/>
          <a:p>
            <a:r>
              <a:rPr lang="en-US" altLang="zh-CN" dirty="0"/>
              <a:t>8</a:t>
            </a:r>
            <a:r>
              <a:rPr lang="zh-CN" altLang="zh-CN" dirty="0"/>
              <a:t>、按要求填写个人信息，必须为真实信息，否则无法</a:t>
            </a:r>
            <a:r>
              <a:rPr lang="zh-CN" altLang="zh-CN" dirty="0" smtClean="0"/>
              <a:t>通过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4086" y="2254885"/>
            <a:ext cx="7975753" cy="4024313"/>
          </a:xfrm>
        </p:spPr>
      </p:pic>
    </p:spTree>
    <p:extLst>
      <p:ext uri="{BB962C8B-B14F-4D97-AF65-F5344CB8AC3E}">
        <p14:creationId xmlns="" xmlns:p14="http://schemas.microsoft.com/office/powerpoint/2010/main" val="3583105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325880" y="764373"/>
            <a:ext cx="8610600" cy="1293028"/>
          </a:xfrm>
        </p:spPr>
        <p:txBody>
          <a:bodyPr/>
          <a:lstStyle/>
          <a:p>
            <a:r>
              <a:rPr lang="zh-CN" altLang="en-US" dirty="0" smtClean="0"/>
              <a:t>成为认证成员后，选择</a:t>
            </a:r>
            <a:r>
              <a:rPr lang="en-US" altLang="zh-CN" dirty="0" smtClean="0"/>
              <a:t>2015</a:t>
            </a:r>
            <a:r>
              <a:rPr lang="zh-CN" altLang="en-US" dirty="0" smtClean="0"/>
              <a:t>秋大学计算机（同步）课程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028" name="Picture 4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73430" y="2245043"/>
            <a:ext cx="10549890" cy="4105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69720" y="764373"/>
            <a:ext cx="9555480" cy="1293028"/>
          </a:xfrm>
        </p:spPr>
        <p:txBody>
          <a:bodyPr>
            <a:normAutofit/>
          </a:bodyPr>
          <a:lstStyle/>
          <a:p>
            <a:r>
              <a:rPr lang="zh-CN" altLang="en-US" dirty="0" smtClean="0"/>
              <a:t>然后输入课程密码</a:t>
            </a:r>
            <a:r>
              <a:rPr lang="en-US" altLang="zh-CN" dirty="0" smtClean="0"/>
              <a:t>: hrbeu2015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zh-CN" altLang="en-US" dirty="0" smtClean="0"/>
              <a:t>，点击报名参加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970598" y="2299335"/>
            <a:ext cx="8848725" cy="3905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90600" y="718653"/>
            <a:ext cx="8808720" cy="1293028"/>
          </a:xfrm>
        </p:spPr>
        <p:txBody>
          <a:bodyPr/>
          <a:lstStyle/>
          <a:p>
            <a:r>
              <a:rPr lang="zh-CN" altLang="en-US" dirty="0" smtClean="0"/>
              <a:t>进入</a:t>
            </a:r>
            <a:r>
              <a:rPr lang="zh-CN" altLang="en-US" dirty="0" smtClean="0"/>
              <a:t>到课程页面：点击“开始学习”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/>
              <a:t>，</a:t>
            </a:r>
            <a:endParaRPr lang="zh-CN" alt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645920" y="2671763"/>
            <a:ext cx="7779068" cy="380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04881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97480" y="764373"/>
            <a:ext cx="5684520" cy="1293028"/>
          </a:xfrm>
        </p:spPr>
        <p:txBody>
          <a:bodyPr/>
          <a:lstStyle/>
          <a:p>
            <a:r>
              <a:rPr lang="zh-CN" altLang="en-US" dirty="0" smtClean="0"/>
              <a:t>点击“课件”后，可以选择相应的学习内容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85800" y="1691640"/>
            <a:ext cx="10820400" cy="4527045"/>
          </a:xfrm>
        </p:spPr>
        <p:txBody>
          <a:bodyPr/>
          <a:lstStyle/>
          <a:p>
            <a:pPr>
              <a:buNone/>
            </a:pPr>
            <a:r>
              <a:rPr lang="zh-CN" altLang="en-US" dirty="0" smtClean="0"/>
              <a:t>”</a:t>
            </a:r>
            <a:endParaRPr lang="zh-CN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94360" y="2133600"/>
            <a:ext cx="9753600" cy="42519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42160" y="764373"/>
            <a:ext cx="7162800" cy="1293028"/>
          </a:xfrm>
        </p:spPr>
        <p:txBody>
          <a:bodyPr/>
          <a:lstStyle/>
          <a:p>
            <a:r>
              <a:rPr lang="zh-CN" altLang="en-US" dirty="0" smtClean="0"/>
              <a:t>点击“测验与作业”，可以进入到相应的测验与作业环节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116330" y="2315528"/>
            <a:ext cx="9258300" cy="3781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14400" y="533400"/>
            <a:ext cx="9494520" cy="1524001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点击“讨论区”可以进入到讨论区部分，</a:t>
            </a:r>
            <a:r>
              <a:rPr lang="zh-CN" altLang="en-US" smtClean="0"/>
              <a:t>然后选择“课堂讨论区”，</a:t>
            </a:r>
            <a:r>
              <a:rPr lang="zh-CN" altLang="en-US" dirty="0" smtClean="0"/>
              <a:t>参加讨论，计入本课程总分；参与其他讨论区讨论，不计入本课程总分。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383030" y="2339340"/>
            <a:ext cx="9029700" cy="38328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859280" y="764373"/>
            <a:ext cx="7543800" cy="1293028"/>
          </a:xfrm>
        </p:spPr>
        <p:txBody>
          <a:bodyPr>
            <a:normAutofit/>
          </a:bodyPr>
          <a:lstStyle/>
          <a:p>
            <a:pPr algn="l"/>
            <a:r>
              <a:rPr lang="en-US" altLang="zh-CN" sz="2800" dirty="0"/>
              <a:t>1</a:t>
            </a:r>
            <a:r>
              <a:rPr lang="zh-CN" altLang="zh-CN" sz="2800" dirty="0"/>
              <a:t>、</a:t>
            </a:r>
            <a:r>
              <a:rPr lang="zh-CN" altLang="zh-CN" sz="2800" dirty="0" smtClean="0"/>
              <a:t>登录</a:t>
            </a:r>
            <a:r>
              <a:rPr lang="en-US" altLang="zh-CN" sz="2800" u="sng" dirty="0" smtClean="0"/>
              <a:t>http://www.icourses.cn/home/ </a:t>
            </a:r>
            <a:r>
              <a:rPr lang="zh-CN" altLang="zh-CN" sz="2800" dirty="0" smtClean="0"/>
              <a:t>，</a:t>
            </a:r>
            <a:r>
              <a:rPr lang="zh-CN" altLang="zh-CN" sz="2800" dirty="0"/>
              <a:t>爱课程</a:t>
            </a:r>
            <a:r>
              <a:rPr lang="zh-CN" altLang="zh-CN" sz="2800" dirty="0" smtClean="0"/>
              <a:t>首页</a:t>
            </a:r>
            <a:endParaRPr lang="zh-CN" altLang="en-US" sz="28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724" y="2193925"/>
            <a:ext cx="6622551" cy="4024313"/>
          </a:xfrm>
        </p:spPr>
      </p:pic>
    </p:spTree>
    <p:extLst>
      <p:ext uri="{BB962C8B-B14F-4D97-AF65-F5344CB8AC3E}">
        <p14:creationId xmlns="" xmlns:p14="http://schemas.microsoft.com/office/powerpoint/2010/main" val="1933641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zh-CN" sz="2800" dirty="0"/>
              <a:t>2</a:t>
            </a:r>
            <a:r>
              <a:rPr lang="zh-CN" altLang="zh-CN" sz="2800" dirty="0"/>
              <a:t>、点击右上角注册，填写个人</a:t>
            </a:r>
            <a:r>
              <a:rPr lang="zh-CN" altLang="zh-CN" sz="2800" dirty="0" smtClean="0"/>
              <a:t>信息</a:t>
            </a:r>
            <a:endParaRPr lang="zh-CN" altLang="en-US" sz="2800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724" y="2193925"/>
            <a:ext cx="6622551" cy="4024313"/>
          </a:xfrm>
        </p:spPr>
      </p:pic>
    </p:spTree>
    <p:extLst>
      <p:ext uri="{BB962C8B-B14F-4D97-AF65-F5344CB8AC3E}">
        <p14:creationId xmlns="" xmlns:p14="http://schemas.microsoft.com/office/powerpoint/2010/main" val="153427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497667" y="764373"/>
            <a:ext cx="9008533" cy="1293028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3</a:t>
            </a:r>
            <a:r>
              <a:rPr lang="zh-CN" altLang="zh-CN" sz="2800" dirty="0"/>
              <a:t>、点击注册后，继续用注册的邮箱</a:t>
            </a:r>
            <a:r>
              <a:rPr lang="zh-CN" altLang="zh-CN" sz="2800" dirty="0" smtClean="0"/>
              <a:t>激活</a:t>
            </a:r>
            <a:endParaRPr lang="zh-CN" altLang="en-US" sz="2800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4216" y="2057401"/>
            <a:ext cx="5183568" cy="4024313"/>
          </a:xfrm>
        </p:spPr>
      </p:pic>
      <p:sp>
        <p:nvSpPr>
          <p:cNvPr id="6" name="矩形 5"/>
          <p:cNvSpPr/>
          <p:nvPr/>
        </p:nvSpPr>
        <p:spPr>
          <a:xfrm>
            <a:off x="6231466" y="2238571"/>
            <a:ext cx="517313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注意：所有学生的“昵称”统一按如下方式命名：</a:t>
            </a: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     </a:t>
            </a:r>
            <a:r>
              <a:rPr lang="en-US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学校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的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位字母缩写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+ 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学生学号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+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姓名</a:t>
            </a:r>
            <a:r>
              <a:rPr lang="zh-CN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kern="100" dirty="0" smtClean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en-US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</a:t>
            </a:r>
            <a:r>
              <a:rPr lang="zh-CN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例如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：哈工程学生张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xx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，其学号为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20150661514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，哈工程的字母缩写</a:t>
            </a:r>
            <a:r>
              <a:rPr lang="zh-CN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为</a:t>
            </a:r>
            <a:r>
              <a:rPr lang="en-US" altLang="zh-CN" kern="100" dirty="0" err="1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hrbeu</a:t>
            </a:r>
            <a:r>
              <a:rPr lang="zh-CN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则该学生的昵称可设置为</a:t>
            </a:r>
            <a:r>
              <a:rPr lang="zh-CN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“</a:t>
            </a:r>
            <a:r>
              <a:rPr lang="en-US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hrbeu2015061514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张</a:t>
            </a:r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xx</a:t>
            </a:r>
            <a:r>
              <a:rPr lang="zh-CN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”。本条特别重要，否则可能没有学习成绩</a:t>
            </a:r>
            <a:r>
              <a:rPr lang="zh-CN" altLang="zh-CN" kern="100" dirty="0" smtClean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en-US" altLang="zh-CN" kern="100" dirty="0" smtClean="0"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lnSpc>
                <a:spcPct val="150000"/>
              </a:lnSpc>
              <a:spcAft>
                <a:spcPts val="0"/>
              </a:spcAft>
            </a:pPr>
            <a:r>
              <a:rPr lang="zh-CN" altLang="en-US" kern="100" dirty="0" smtClean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注意：如果需要验证身份证后六位，请输入</a:t>
            </a:r>
            <a:r>
              <a:rPr lang="en-US" altLang="zh-CN" kern="100" dirty="0" smtClean="0">
                <a:solidFill>
                  <a:srgbClr val="C00000"/>
                </a:solidFill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123000</a:t>
            </a:r>
            <a:endParaRPr lang="zh-CN" altLang="zh-CN" kern="100" dirty="0">
              <a:solidFill>
                <a:srgbClr val="C00000"/>
              </a:solidFill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900307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altLang="zh-CN" dirty="0"/>
              <a:t>4</a:t>
            </a:r>
            <a:r>
              <a:rPr lang="zh-CN" altLang="zh-CN" dirty="0"/>
              <a:t>、激活后，首页</a:t>
            </a:r>
            <a:r>
              <a:rPr lang="zh-CN" altLang="zh-CN" dirty="0" smtClean="0"/>
              <a:t>登录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724" y="2193925"/>
            <a:ext cx="6622551" cy="4024313"/>
          </a:xfrm>
        </p:spPr>
      </p:pic>
    </p:spTree>
    <p:extLst>
      <p:ext uri="{BB962C8B-B14F-4D97-AF65-F5344CB8AC3E}">
        <p14:creationId xmlns="" xmlns:p14="http://schemas.microsoft.com/office/powerpoint/2010/main" val="1663080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zh-CN" altLang="zh-CN" dirty="0"/>
              <a:t>登录后界面</a:t>
            </a:r>
            <a:r>
              <a:rPr lang="zh-CN" altLang="zh-CN" dirty="0" smtClean="0"/>
              <a:t>如下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4724" y="2193925"/>
            <a:ext cx="6622551" cy="4024313"/>
          </a:xfrm>
        </p:spPr>
      </p:pic>
    </p:spTree>
    <p:extLst>
      <p:ext uri="{BB962C8B-B14F-4D97-AF65-F5344CB8AC3E}">
        <p14:creationId xmlns="" xmlns:p14="http://schemas.microsoft.com/office/powerpoint/2010/main" val="3472993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5</a:t>
            </a:r>
            <a:r>
              <a:rPr lang="zh-CN" altLang="zh-CN" dirty="0"/>
              <a:t>、选择右侧“在线课程中心”，显示学校列表如下，选择</a:t>
            </a:r>
            <a:r>
              <a:rPr lang="zh-CN" altLang="zh-CN" dirty="0" smtClean="0"/>
              <a:t>哈尔滨工程大学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34224" y="2193925"/>
            <a:ext cx="4723552" cy="4024313"/>
          </a:xfrm>
        </p:spPr>
      </p:pic>
    </p:spTree>
    <p:extLst>
      <p:ext uri="{BB962C8B-B14F-4D97-AF65-F5344CB8AC3E}">
        <p14:creationId xmlns="" xmlns:p14="http://schemas.microsoft.com/office/powerpoint/2010/main" val="153805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087880" y="764373"/>
            <a:ext cx="9418320" cy="1293028"/>
          </a:xfrm>
        </p:spPr>
        <p:txBody>
          <a:bodyPr/>
          <a:lstStyle/>
          <a:p>
            <a:r>
              <a:rPr lang="en-US" altLang="zh-CN" dirty="0"/>
              <a:t>6</a:t>
            </a:r>
            <a:r>
              <a:rPr lang="zh-CN" altLang="zh-CN" dirty="0"/>
              <a:t>、点击进入，继续选择“进入本校专属（</a:t>
            </a:r>
            <a:r>
              <a:rPr lang="en-US" altLang="zh-CN" dirty="0"/>
              <a:t>SPOC</a:t>
            </a:r>
            <a:r>
              <a:rPr lang="zh-CN" altLang="zh-CN" dirty="0"/>
              <a:t>）课程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8840" y="2193925"/>
            <a:ext cx="8107680" cy="4024313"/>
          </a:xfrm>
        </p:spPr>
      </p:pic>
    </p:spTree>
    <p:extLst>
      <p:ext uri="{BB962C8B-B14F-4D97-AF65-F5344CB8AC3E}">
        <p14:creationId xmlns="" xmlns:p14="http://schemas.microsoft.com/office/powerpoint/2010/main" val="107409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7</a:t>
            </a:r>
            <a:r>
              <a:rPr lang="zh-CN" altLang="zh-CN" dirty="0"/>
              <a:t>、点击</a:t>
            </a:r>
            <a:r>
              <a:rPr lang="zh-CN" altLang="zh-CN" dirty="0" smtClean="0"/>
              <a:t>“学生认证”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4247" y="2193925"/>
            <a:ext cx="5283506" cy="4024313"/>
          </a:xfrm>
        </p:spPr>
      </p:pic>
    </p:spTree>
    <p:extLst>
      <p:ext uri="{BB962C8B-B14F-4D97-AF65-F5344CB8AC3E}">
        <p14:creationId xmlns="" xmlns:p14="http://schemas.microsoft.com/office/powerpoint/2010/main" val="99461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水汽尾迹">
  <a:themeElements>
    <a:clrScheme name="水汽尾迹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水汽尾迹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水汽尾迹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TM04033937[[fn=水汽尾迹]]</Template>
  <TotalTime>110</TotalTime>
  <Words>194</Words>
  <Application>Microsoft Office PowerPoint</Application>
  <PresentationFormat>自定义</PresentationFormat>
  <Paragraphs>22</Paragraphs>
  <Slides>16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17" baseType="lpstr">
      <vt:lpstr>水汽尾迹</vt:lpstr>
      <vt:lpstr>学生使用SPOC指导</vt:lpstr>
      <vt:lpstr>1、登录http://www.icourses.cn/home/ ，爱课程首页</vt:lpstr>
      <vt:lpstr>2、点击右上角注册，填写个人信息</vt:lpstr>
      <vt:lpstr>3、点击注册后，继续用注册的邮箱激活</vt:lpstr>
      <vt:lpstr>4、激活后，首页登录</vt:lpstr>
      <vt:lpstr>登录后界面如下</vt:lpstr>
      <vt:lpstr>5、选择右侧“在线课程中心”，显示学校列表如下，选择哈尔滨工程大学</vt:lpstr>
      <vt:lpstr>6、点击进入，继续选择“进入本校专属（SPOC）课程</vt:lpstr>
      <vt:lpstr>7、点击“学生认证”</vt:lpstr>
      <vt:lpstr>8、按要求填写个人信息，必须为真实信息，否则无法通过</vt:lpstr>
      <vt:lpstr>成为认证成员后，选择2015秋大学计算机（同步）课程</vt:lpstr>
      <vt:lpstr>然后输入课程密码: hrbeu2015  ，点击报名参加</vt:lpstr>
      <vt:lpstr>进入到课程页面：点击“开始学习”</vt:lpstr>
      <vt:lpstr>点击“课件”后，可以选择相应的学习内容</vt:lpstr>
      <vt:lpstr>点击“测验与作业”，可以进入到相应的测验与作业环节</vt:lpstr>
      <vt:lpstr>点击“讨论区”可以进入到讨论区部分，然后选择“课堂讨论区”，参加讨论，计入本课程总分；参与其他讨论区讨论，不计入本课程总分。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edt7h</dc:creator>
  <cp:lastModifiedBy>yjsy</cp:lastModifiedBy>
  <cp:revision>19</cp:revision>
  <dcterms:created xsi:type="dcterms:W3CDTF">2015-10-21T07:40:37Z</dcterms:created>
  <dcterms:modified xsi:type="dcterms:W3CDTF">2015-10-22T05:58:52Z</dcterms:modified>
</cp:coreProperties>
</file>

<file path=docProps/thumbnail.jpeg>
</file>